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Kanit Light"/>
      <p:regular r:id="rId17"/>
    </p:embeddedFont>
    <p:embeddedFont>
      <p:font typeface="Kanit Light"/>
      <p:regular r:id="rId18"/>
    </p:embeddedFont>
    <p:embeddedFont>
      <p:font typeface="Kanit Light"/>
      <p:regular r:id="rId19"/>
    </p:embeddedFont>
    <p:embeddedFont>
      <p:font typeface="Kanit Light"/>
      <p:regular r:id="rId20"/>
    </p:embeddedFont>
    <p:embeddedFont>
      <p:font typeface="Martel Sans"/>
      <p:regular r:id="rId21"/>
    </p:embeddedFont>
    <p:embeddedFont>
      <p:font typeface="Martel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21700" y="626388"/>
            <a:ext cx="1367195" cy="307062"/>
          </a:xfrm>
          <a:prstGeom prst="roundRect">
            <a:avLst>
              <a:gd name="adj" fmla="val 19327"/>
            </a:avLst>
          </a:prstGeom>
          <a:solidFill>
            <a:srgbClr val="DFECE9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27666" y="709255"/>
            <a:ext cx="141208" cy="1412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9478" y="679371"/>
            <a:ext cx="943451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ACTION PLAN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221700" y="996672"/>
            <a:ext cx="5454610" cy="551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Strategic Recommendations</a:t>
            </a:r>
            <a:endParaRPr lang="en-US" sz="3450" dirty="0"/>
          </a:p>
        </p:txBody>
      </p:sp>
      <p:sp>
        <p:nvSpPr>
          <p:cNvPr id="6" name="Shape 3"/>
          <p:cNvSpPr/>
          <p:nvPr/>
        </p:nvSpPr>
        <p:spPr>
          <a:xfrm>
            <a:off x="1221700" y="1754862"/>
            <a:ext cx="12186880" cy="1059656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244560" y="1777722"/>
            <a:ext cx="706398" cy="1013936"/>
          </a:xfrm>
          <a:prstGeom prst="roundRect">
            <a:avLst>
              <a:gd name="adj" fmla="val 6618"/>
            </a:avLst>
          </a:prstGeom>
          <a:solidFill>
            <a:srgbClr val="DFECE9"/>
          </a:solidFill>
          <a:ln/>
        </p:spPr>
      </p:sp>
      <p:sp>
        <p:nvSpPr>
          <p:cNvPr id="8" name="Text 5"/>
          <p:cNvSpPr/>
          <p:nvPr/>
        </p:nvSpPr>
        <p:spPr>
          <a:xfrm>
            <a:off x="1461492" y="2119074"/>
            <a:ext cx="26491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88475" y="1954292"/>
            <a:ext cx="2207657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Boost Subscriptions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088475" y="2312670"/>
            <a:ext cx="11120676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Promote exclusive benefits to convert the 73% non-subscriber base into recurring revenue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1221700" y="2952036"/>
            <a:ext cx="12186880" cy="1059656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1244560" y="2974896"/>
            <a:ext cx="706398" cy="1013936"/>
          </a:xfrm>
          <a:prstGeom prst="roundRect">
            <a:avLst>
              <a:gd name="adj" fmla="val 6618"/>
            </a:avLst>
          </a:prstGeom>
          <a:solidFill>
            <a:srgbClr val="DFECE9"/>
          </a:solidFill>
          <a:ln/>
        </p:spPr>
      </p:sp>
      <p:sp>
        <p:nvSpPr>
          <p:cNvPr id="13" name="Text 10"/>
          <p:cNvSpPr/>
          <p:nvPr/>
        </p:nvSpPr>
        <p:spPr>
          <a:xfrm>
            <a:off x="1461492" y="3316248"/>
            <a:ext cx="26491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88475" y="3151465"/>
            <a:ext cx="2207657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Loyalty Programs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2088475" y="3509843"/>
            <a:ext cx="11120676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Reward repeat buyers to strengthen the 80% loyal customer segment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1221700" y="4149209"/>
            <a:ext cx="12186880" cy="1059656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1244560" y="4172069"/>
            <a:ext cx="706398" cy="1013936"/>
          </a:xfrm>
          <a:prstGeom prst="roundRect">
            <a:avLst>
              <a:gd name="adj" fmla="val 6618"/>
            </a:avLst>
          </a:prstGeom>
          <a:solidFill>
            <a:srgbClr val="DFECE9"/>
          </a:solidFill>
          <a:ln/>
        </p:spPr>
      </p:sp>
      <p:sp>
        <p:nvSpPr>
          <p:cNvPr id="18" name="Text 15"/>
          <p:cNvSpPr/>
          <p:nvPr/>
        </p:nvSpPr>
        <p:spPr>
          <a:xfrm>
            <a:off x="1461492" y="4513421"/>
            <a:ext cx="26491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88475" y="4348639"/>
            <a:ext cx="2229326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Review Discount Policy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2088475" y="4707017"/>
            <a:ext cx="11120676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Balance promotional sales boosts with margin control for sustainable growth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1221700" y="5346383"/>
            <a:ext cx="12186880" cy="1059656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1244560" y="5369243"/>
            <a:ext cx="706398" cy="1013936"/>
          </a:xfrm>
          <a:prstGeom prst="roundRect">
            <a:avLst>
              <a:gd name="adj" fmla="val 6618"/>
            </a:avLst>
          </a:prstGeom>
          <a:solidFill>
            <a:srgbClr val="DFECE9"/>
          </a:solidFill>
          <a:ln/>
        </p:spPr>
      </p:sp>
      <p:sp>
        <p:nvSpPr>
          <p:cNvPr id="23" name="Text 20"/>
          <p:cNvSpPr/>
          <p:nvPr/>
        </p:nvSpPr>
        <p:spPr>
          <a:xfrm>
            <a:off x="1461492" y="5710595"/>
            <a:ext cx="26491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088475" y="5545812"/>
            <a:ext cx="2207657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Product Positioning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2088475" y="5904190"/>
            <a:ext cx="11120676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Highlight top-rated items (Gloves, Sandals, Boots) in marketing campaigns</a:t>
            </a:r>
            <a:endParaRPr lang="en-US" sz="1350" dirty="0"/>
          </a:p>
        </p:txBody>
      </p:sp>
      <p:sp>
        <p:nvSpPr>
          <p:cNvPr id="26" name="Shape 23"/>
          <p:cNvSpPr/>
          <p:nvPr/>
        </p:nvSpPr>
        <p:spPr>
          <a:xfrm>
            <a:off x="1221700" y="6543556"/>
            <a:ext cx="12186880" cy="1059656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1244560" y="6566416"/>
            <a:ext cx="706398" cy="1013936"/>
          </a:xfrm>
          <a:prstGeom prst="roundRect">
            <a:avLst>
              <a:gd name="adj" fmla="val 6618"/>
            </a:avLst>
          </a:prstGeom>
          <a:solidFill>
            <a:srgbClr val="DFECE9"/>
          </a:solidFill>
          <a:ln/>
        </p:spPr>
      </p:sp>
      <p:sp>
        <p:nvSpPr>
          <p:cNvPr id="28" name="Text 25"/>
          <p:cNvSpPr/>
          <p:nvPr/>
        </p:nvSpPr>
        <p:spPr>
          <a:xfrm>
            <a:off x="1461492" y="6907768"/>
            <a:ext cx="26491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</a:t>
            </a:r>
            <a:endParaRPr lang="en-US" sz="2050" dirty="0"/>
          </a:p>
        </p:txBody>
      </p:sp>
      <p:sp>
        <p:nvSpPr>
          <p:cNvPr id="29" name="Text 26"/>
          <p:cNvSpPr/>
          <p:nvPr/>
        </p:nvSpPr>
        <p:spPr>
          <a:xfrm>
            <a:off x="2088475" y="6742986"/>
            <a:ext cx="2207657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Targeted Marketing</a:t>
            </a:r>
            <a:endParaRPr lang="en-US" sz="1700" dirty="0"/>
          </a:p>
        </p:txBody>
      </p:sp>
      <p:sp>
        <p:nvSpPr>
          <p:cNvPr id="30" name="Text 27"/>
          <p:cNvSpPr/>
          <p:nvPr/>
        </p:nvSpPr>
        <p:spPr>
          <a:xfrm>
            <a:off x="2088475" y="7101364"/>
            <a:ext cx="11120676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Focus efforts on high-revenue Young Adults and express-shipping users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54731"/>
            <a:ext cx="2359581" cy="426244"/>
          </a:xfrm>
          <a:prstGeom prst="roundRect">
            <a:avLst>
              <a:gd name="adj" fmla="val 17880"/>
            </a:avLst>
          </a:prstGeom>
          <a:solidFill>
            <a:srgbClr val="DFECE9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77712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722715"/>
            <a:ext cx="181522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183606"/>
            <a:ext cx="63705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Foundation: Our Data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345894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3,900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900113" y="43776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868108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125278" y="334589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4231719" y="43776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125278" y="486810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Features per customer transaction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456884" y="334589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50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7563326" y="43776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456884" y="486810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Geographic markets represented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788491" y="334589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25</a:t>
            </a:r>
            <a:endParaRPr lang="en-US" sz="5850" dirty="0"/>
          </a:p>
        </p:txBody>
      </p:sp>
      <p:sp>
        <p:nvSpPr>
          <p:cNvPr id="16" name="Text 13"/>
          <p:cNvSpPr/>
          <p:nvPr/>
        </p:nvSpPr>
        <p:spPr>
          <a:xfrm>
            <a:off x="10894933" y="43776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788491" y="4868108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Unique items tracked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584906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Dataset includes customer demographics, purchase details, and shopping behavior across four main categories: Clothing, Accessories, Footwear, and Outerwear.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8660"/>
            <a:ext cx="7049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Preparation &amp; Cleaning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50118"/>
            <a:ext cx="8284131" cy="35783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70583" y="5233959"/>
            <a:ext cx="1230052" cy="448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Explore Structure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770583" y="5745744"/>
            <a:ext cx="1230052" cy="358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Inspect schema and types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929042" y="5054734"/>
            <a:ext cx="1230052" cy="448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Engineer Features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5929042" y="5566520"/>
            <a:ext cx="1230052" cy="537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 bins and standardize names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195275" y="3173002"/>
            <a:ext cx="1230052" cy="224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Load Data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195275" y="3460756"/>
            <a:ext cx="1230052" cy="358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Import CSVs and sources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457428" y="3173002"/>
            <a:ext cx="1230053" cy="448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Database Integration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457428" y="3684787"/>
            <a:ext cx="1230053" cy="358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Write cleaned tables to DB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369415" y="3173002"/>
            <a:ext cx="1230053" cy="448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Handle Missing Values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4369415" y="3684787"/>
            <a:ext cx="1230053" cy="358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Impute with category medians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9638943" y="1984415"/>
            <a:ext cx="32221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Python-Powered Analysis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638943" y="2565559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Comprehensive data preparation ensured quality insights: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638943" y="3495437"/>
            <a:ext cx="4205168" cy="3629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Imputed 37 missing Review Ratings using category medians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Standardized columns to snake_case format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Created age_group bins for demographic analysis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Removed redundant promo_code_used column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Integrated cleaned data into PostgreSQL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6879"/>
            <a:ext cx="68978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Revenue Insights by Gender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55820"/>
            <a:ext cx="6407944" cy="1821180"/>
          </a:xfrm>
          <a:prstGeom prst="roundRect">
            <a:avLst>
              <a:gd name="adj" fmla="val 523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890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Male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8067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$157,890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total revenue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58796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68% of total revenue generated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4655820"/>
            <a:ext cx="6408063" cy="1821180"/>
          </a:xfrm>
          <a:prstGeom prst="roundRect">
            <a:avLst>
              <a:gd name="adj" fmla="val 523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982" y="4890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Female Customers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662982" y="538067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$75,191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total revenue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662982" y="587966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32% of total revenue generated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73215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Male customers drive the majority of revenue, presenting opportunities for targeted marketing campaigns and product development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Smart Discount Users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3817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010614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D302C"/>
          </a:solidFill>
          <a:ln/>
        </p:spPr>
      </p:sp>
      <p:sp>
        <p:nvSpPr>
          <p:cNvPr id="5" name="Text 2"/>
          <p:cNvSpPr/>
          <p:nvPr/>
        </p:nvSpPr>
        <p:spPr>
          <a:xfrm>
            <a:off x="3298388" y="6731913"/>
            <a:ext cx="156126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 Spenders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012055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61A092"/>
          </a:solidFill>
          <a:ln/>
        </p:spPr>
      </p:sp>
      <p:sp>
        <p:nvSpPr>
          <p:cNvPr id="7" name="Text 4"/>
          <p:cNvSpPr/>
          <p:nvPr/>
        </p:nvSpPr>
        <p:spPr>
          <a:xfrm>
            <a:off x="5299829" y="6731913"/>
            <a:ext cx="18598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Other Customers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2987754"/>
            <a:ext cx="35297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Premium Discount Shoppers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638943" y="356889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839 customers used discounts while spending above average ($59.76), demonstrating that promotions don't always reduce transaction value.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8943" y="5224582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These savvy shoppers represent 22% of all customers and are prime candidates for loyalty programs.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0324" y="542330"/>
            <a:ext cx="1886545" cy="369213"/>
          </a:xfrm>
          <a:prstGeom prst="roundRect">
            <a:avLst>
              <a:gd name="adj" fmla="val 17950"/>
            </a:avLst>
          </a:prstGeom>
          <a:noFill/>
          <a:ln w="7620">
            <a:solidFill>
              <a:srgbClr val="437066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16173" y="648057"/>
            <a:ext cx="157758" cy="157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2751" y="609005"/>
            <a:ext cx="1398270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TOP PERFORMERS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90324" y="980123"/>
            <a:ext cx="5169098" cy="616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Highest-Rated Products</a:t>
            </a:r>
            <a:endParaRPr lang="en-US" sz="3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24" y="1853684"/>
            <a:ext cx="1827967" cy="18279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0324" y="3895963"/>
            <a:ext cx="246554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Gloves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90324" y="4306967"/>
            <a:ext cx="315170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3.86 average rating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340" y="1853684"/>
            <a:ext cx="1827967" cy="18279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56340" y="3895963"/>
            <a:ext cx="246554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Sandals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4056340" y="4306967"/>
            <a:ext cx="315170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3.84 average rating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356" y="1853684"/>
            <a:ext cx="1827967" cy="182796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22356" y="3895963"/>
            <a:ext cx="246554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Boots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7422356" y="4306967"/>
            <a:ext cx="315170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3.82 average rating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372" y="1853684"/>
            <a:ext cx="1827967" cy="182796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788372" y="3895963"/>
            <a:ext cx="246554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Hat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10788372" y="4306967"/>
            <a:ext cx="315170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3.80 average rating</a:t>
            </a:r>
            <a:endParaRPr lang="en-US" sz="15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24" y="4945023"/>
            <a:ext cx="1827967" cy="182796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690324" y="6987302"/>
            <a:ext cx="246554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Skirt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690324" y="7398306"/>
            <a:ext cx="315170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3.78 average rating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1793" y="508040"/>
            <a:ext cx="6444853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Customer Loyalty Segmentation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011793" y="3137773"/>
            <a:ext cx="2635091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Three-Tier Customer Base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011793" y="3570327"/>
            <a:ext cx="4122539" cy="791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Analysis of purchase history reveals distinct customer segments with varying engagement levels:</a:t>
            </a:r>
            <a:endParaRPr lang="en-US" sz="1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7722" y="1465183"/>
            <a:ext cx="8038267" cy="4554974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1011793" y="6351151"/>
            <a:ext cx="4104084" cy="1370290"/>
          </a:xfrm>
          <a:prstGeom prst="roundRect">
            <a:avLst>
              <a:gd name="adj" fmla="val 560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202055" y="6541413"/>
            <a:ext cx="2283738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Loyal Customers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202055" y="6915031"/>
            <a:ext cx="3723561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3,116 customers (80%)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202055" y="7267218"/>
            <a:ext cx="3723561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Consistent repeat purchasers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5263039" y="6351151"/>
            <a:ext cx="4104084" cy="1370290"/>
          </a:xfrm>
          <a:prstGeom prst="roundRect">
            <a:avLst>
              <a:gd name="adj" fmla="val 560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453301" y="6541413"/>
            <a:ext cx="2283738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Returning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453301" y="6915031"/>
            <a:ext cx="3723561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701 customers (18%)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5453301" y="7267218"/>
            <a:ext cx="3723561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Multiple purchases made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9514284" y="6351151"/>
            <a:ext cx="4104203" cy="1370290"/>
          </a:xfrm>
          <a:prstGeom prst="roundRect">
            <a:avLst>
              <a:gd name="adj" fmla="val 560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704546" y="6541413"/>
            <a:ext cx="2283738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New Customers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04546" y="6915031"/>
            <a:ext cx="3723680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83 customers (2%)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9704546" y="7267218"/>
            <a:ext cx="3723680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First-time buyers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68510" y="394216"/>
            <a:ext cx="5250656" cy="448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Revenue Performance Dashboard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510" y="1023461"/>
            <a:ext cx="6309360" cy="34747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31682" y="5532001"/>
            <a:ext cx="1763435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27%</a:t>
            </a:r>
            <a:endParaRPr lang="en-US" sz="28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205" y="4635937"/>
            <a:ext cx="2150626" cy="21506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917394" y="6913007"/>
            <a:ext cx="1792248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Subscription Rate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2368510" y="7191256"/>
            <a:ext cx="4890016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1,053 active subscribers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8934926" y="5532001"/>
            <a:ext cx="1763435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73%</a:t>
            </a:r>
            <a:endParaRPr lang="en-US" sz="28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450" y="4635937"/>
            <a:ext cx="2150626" cy="215062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920639" y="6913007"/>
            <a:ext cx="1792248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Non-Subscribers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7371755" y="7191256"/>
            <a:ext cx="4890016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2,847 customers without subscriptions</a:t>
            </a:r>
            <a:endParaRPr lang="en-US" sz="1100" dirty="0"/>
          </a:p>
        </p:txBody>
      </p:sp>
      <p:sp>
        <p:nvSpPr>
          <p:cNvPr id="12" name="Text 7"/>
          <p:cNvSpPr/>
          <p:nvPr/>
        </p:nvSpPr>
        <p:spPr>
          <a:xfrm>
            <a:off x="2368510" y="7480340"/>
            <a:ext cx="9893260" cy="374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Interactive Power BI dashboard reveals Clothing dominates revenue ($100K) while subscription adoption remains low despite loyal customer base.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71308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Age Group Revenue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987754"/>
            <a:ext cx="31874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Demographic Distribution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568898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Young Adults lead revenue generation at $62K, followed closely by Middle-aged customers at $59K.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4861679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Relatively balanced spending across age groups suggests broad market appeal with opportunity for age-specific campaigns.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2026-02-03T17:34:51Z</dcterms:created>
  <dcterms:modified xsi:type="dcterms:W3CDTF">2026-02-03T17:34:51Z</dcterms:modified>
</cp:coreProperties>
</file>